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1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2" y="1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A935-2D77-4DB0-8004-0B710E2A8317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DCE9F-55E1-4D4C-820B-DC246888AB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85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A935-2D77-4DB0-8004-0B710E2A8317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DCE9F-55E1-4D4C-820B-DC246888AB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500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A935-2D77-4DB0-8004-0B710E2A8317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DCE9F-55E1-4D4C-820B-DC246888AB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510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A935-2D77-4DB0-8004-0B710E2A8317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DCE9F-55E1-4D4C-820B-DC246888AB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399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A935-2D77-4DB0-8004-0B710E2A8317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DCE9F-55E1-4D4C-820B-DC246888AB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653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A935-2D77-4DB0-8004-0B710E2A8317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DCE9F-55E1-4D4C-820B-DC246888AB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152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A935-2D77-4DB0-8004-0B710E2A8317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DCE9F-55E1-4D4C-820B-DC246888AB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157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A935-2D77-4DB0-8004-0B710E2A8317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DCE9F-55E1-4D4C-820B-DC246888AB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856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A935-2D77-4DB0-8004-0B710E2A8317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DCE9F-55E1-4D4C-820B-DC246888AB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731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A935-2D77-4DB0-8004-0B710E2A8317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DCE9F-55E1-4D4C-820B-DC246888AB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254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AA935-2D77-4DB0-8004-0B710E2A8317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DCE9F-55E1-4D4C-820B-DC246888AB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536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AA935-2D77-4DB0-8004-0B710E2A8317}" type="datetimeFigureOut">
              <a:rPr lang="ru-RU" smtClean="0"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DCE9F-55E1-4D4C-820B-DC246888AB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772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3602038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>ТЕМА </a:t>
            </a:r>
            <a:r>
              <a:rPr lang="ru-RU" sz="3600" b="1" dirty="0"/>
              <a:t>ЛЕКЦИИ 4. СОЦИАЛЬНАЯ ОТВЕТСТВЕННОСТЬ СПЕЦИАЛИСТА В СФЕРЕ РЕКЛАМЫ И СВЯЗЕЙ С ОБЩЕСТВЕННОСТЬЮ. ПРОФЕССИОНАЛЬНАЯ ЭТИКА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 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984741"/>
            <a:ext cx="9144000" cy="3312542"/>
          </a:xfrm>
        </p:spPr>
        <p:txBody>
          <a:bodyPr>
            <a:normAutofit/>
          </a:bodyPr>
          <a:lstStyle/>
          <a:p>
            <a:pPr algn="just"/>
            <a:r>
              <a:rPr lang="ru-RU" sz="3600" b="1" i="1" dirty="0"/>
              <a:t>1.</a:t>
            </a:r>
            <a:r>
              <a:rPr lang="ru-RU" sz="3600" dirty="0"/>
              <a:t>  </a:t>
            </a:r>
            <a:r>
              <a:rPr lang="ru-RU" sz="3600" b="1" i="1" dirty="0"/>
              <a:t>Социальная корпоративная ответственность в сфере рекламы </a:t>
            </a:r>
            <a:endParaRPr lang="ru-RU" sz="3600" dirty="0"/>
          </a:p>
          <a:p>
            <a:pPr algn="just"/>
            <a:r>
              <a:rPr lang="ru-RU" sz="3600" b="1" i="1" dirty="0"/>
              <a:t>2. Профессиональная этика в сфере рекламы и PR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80712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 словаре русского языка под ред. С. И. Ожегова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b="1" dirty="0" smtClean="0"/>
              <a:t>Этика</a:t>
            </a:r>
            <a:r>
              <a:rPr lang="ru-RU" sz="4400" dirty="0" smtClean="0"/>
              <a:t> </a:t>
            </a:r>
            <a:r>
              <a:rPr lang="ru-RU" sz="4400" dirty="0"/>
              <a:t>определяется как учение о морали, нравственности и ее классовой сущности, а также как совокупность норм поведения, мораль какой-нибудь общественной группы, профессии (партийная, врачебная, судейская этика, этика государственных служащих</a:t>
            </a:r>
            <a:r>
              <a:rPr lang="ru-RU" sz="4400" dirty="0" smtClean="0"/>
              <a:t>)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506085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Этические </a:t>
            </a:r>
            <a:r>
              <a:rPr lang="ru-RU" sz="6000" b="1" dirty="0"/>
              <a:t>нормы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dirty="0"/>
              <a:t>я</a:t>
            </a:r>
            <a:r>
              <a:rPr lang="ru-RU" sz="4000" dirty="0" smtClean="0"/>
              <a:t>вляются </a:t>
            </a:r>
            <a:r>
              <a:rPr lang="ru-RU" sz="4000" dirty="0" smtClean="0"/>
              <a:t>способом </a:t>
            </a:r>
            <a:r>
              <a:rPr lang="ru-RU" sz="4000" dirty="0"/>
              <a:t>воздействия на </a:t>
            </a:r>
            <a:r>
              <a:rPr lang="ru-RU" sz="4000" dirty="0" smtClean="0"/>
              <a:t>общество. Этические нормы представляют </a:t>
            </a:r>
            <a:r>
              <a:rPr lang="ru-RU" sz="4000" dirty="0"/>
              <a:t>собой общепринятые в рамках общества правила, образцы поведения или действия в определенной ситуации. Нормы представляют собой главный регулятор поведения людей в обществе, они необходимы для совершения согласованных коллективных </a:t>
            </a:r>
            <a:r>
              <a:rPr lang="ru-RU" sz="4000" dirty="0" smtClean="0"/>
              <a:t>действий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6881763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/>
              <a:t>Профессиональная этика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400" dirty="0" smtClean="0"/>
              <a:t>— </a:t>
            </a:r>
            <a:r>
              <a:rPr lang="ru-RU" sz="4400" dirty="0"/>
              <a:t>это учение о профессиональной морали, представляющей собой исторически сложившуюся систему нравственных принципов, предписаний, заповедей и норм применительно к особенностям определенных </a:t>
            </a:r>
            <a:r>
              <a:rPr lang="ru-RU" sz="4400" dirty="0" smtClean="0"/>
              <a:t>профессий 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23691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119282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/>
              <a:t>2.2. Особенности профессиональной этики в сфере рекламы и PR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84407"/>
            <a:ext cx="10515600" cy="3692555"/>
          </a:xfrm>
        </p:spPr>
        <p:txBody>
          <a:bodyPr/>
          <a:lstStyle/>
          <a:p>
            <a:pPr marL="0" indent="0" algn="just">
              <a:buNone/>
            </a:pPr>
            <a:r>
              <a:rPr lang="ru-RU" sz="5400" dirty="0" smtClean="0"/>
              <a:t>Профессиональное </a:t>
            </a:r>
            <a:r>
              <a:rPr lang="ru-RU" sz="5400" dirty="0"/>
              <a:t>поведение специалиста в области PR кроме правовых норм, регулируется нормами этических </a:t>
            </a:r>
            <a:r>
              <a:rPr lang="ru-RU" sz="5400" dirty="0" smtClean="0"/>
              <a:t>кодексов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80113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/>
              <a:t>Афинский кодекс PR (ИПРА) </a:t>
            </a:r>
            <a:r>
              <a:rPr lang="ru-RU" sz="5400" dirty="0"/>
              <a:t/>
            </a:r>
            <a:br>
              <a:rPr lang="ru-RU" sz="5400" dirty="0"/>
            </a:b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4800" dirty="0" smtClean="0"/>
              <a:t>был </a:t>
            </a:r>
            <a:r>
              <a:rPr lang="ru-RU" sz="4800" dirty="0"/>
              <a:t>принят Генеральной ассамблеей ИПРА в мае 1965 г</a:t>
            </a:r>
            <a:r>
              <a:rPr lang="ru-RU" sz="4800"/>
              <a:t>. </a:t>
            </a:r>
            <a:endParaRPr lang="ru-RU" sz="4800" smtClean="0"/>
          </a:p>
          <a:p>
            <a:pPr marL="0" indent="0" algn="just">
              <a:buNone/>
            </a:pPr>
            <a:r>
              <a:rPr lang="ru-RU" sz="4800" smtClean="0"/>
              <a:t>В </a:t>
            </a:r>
            <a:r>
              <a:rPr lang="ru-RU" sz="4800" dirty="0"/>
              <a:t>него были внесены некоторые изменения в апреле 1968 г</a:t>
            </a:r>
            <a:r>
              <a:rPr lang="ru-RU" sz="4800" dirty="0" smtClean="0"/>
              <a:t>.</a:t>
            </a:r>
          </a:p>
          <a:p>
            <a:pPr marL="0" indent="0" algn="just">
              <a:buNone/>
            </a:pPr>
            <a:r>
              <a:rPr lang="ru-RU" sz="4800" dirty="0" smtClean="0"/>
              <a:t> </a:t>
            </a:r>
            <a:r>
              <a:rPr lang="ru-RU" sz="4800" dirty="0"/>
              <a:t>Афинский кодекс был также принят СЕПР (Европейской конфедерацией ПР) в 1965 г.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4363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/>
              <a:t>Лиссабонский кодекс PR </a:t>
            </a:r>
            <a:r>
              <a:rPr lang="ru-RU" sz="5400" dirty="0"/>
              <a:t/>
            </a:r>
            <a:br>
              <a:rPr lang="ru-RU" sz="5400" dirty="0"/>
            </a:b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5400" dirty="0" smtClean="0"/>
              <a:t>принят </a:t>
            </a:r>
            <a:r>
              <a:rPr lang="ru-RU" sz="5400" dirty="0"/>
              <a:t>Генеральной ассамблеей Европейской конфедерации в Лиссабоне в апреле 1978 г. и дополнен в 1989 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43723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843901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«Декларация профессиональных и этических принципов в области связей с общественностью</a:t>
            </a:r>
            <a:r>
              <a:rPr lang="ru-RU" b="1" dirty="0" smtClean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812211"/>
            <a:ext cx="10515600" cy="3364752"/>
          </a:xfrm>
        </p:spPr>
        <p:txBody>
          <a:bodyPr/>
          <a:lstStyle/>
          <a:p>
            <a:pPr marL="0" indent="0" algn="just">
              <a:buNone/>
            </a:pPr>
            <a:r>
              <a:rPr lang="ru-RU" sz="5400" dirty="0" smtClean="0"/>
              <a:t>была </a:t>
            </a:r>
            <a:r>
              <a:rPr lang="ru-RU" sz="5400" dirty="0"/>
              <a:t>принята на конференции Российской ассоциации по связям с общественностью (РАСО) в ноябре 1994 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4831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/>
              <a:t>1.</a:t>
            </a:r>
            <a:r>
              <a:rPr lang="ru-RU" dirty="0"/>
              <a:t>  </a:t>
            </a:r>
            <a:r>
              <a:rPr lang="ru-RU" b="1" i="1" dirty="0"/>
              <a:t>Социальная корпоративная ответственность в сфере рекламы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://i9.photo.2gis.com/main/branch/90/70000001031768549/commo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327" y="1690689"/>
            <a:ext cx="7746521" cy="469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645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Под социальной корпоративной ответственностью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5400" dirty="0" smtClean="0"/>
              <a:t>понимают </a:t>
            </a:r>
            <a:r>
              <a:rPr lang="ru-RU" sz="5400" dirty="0"/>
              <a:t>«реализацию интересов компании (корпорации) посредством обеспечения социального развития коллектива и активного участия компании в развитии общества»</a:t>
            </a:r>
          </a:p>
          <a:p>
            <a:pPr algn="just"/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897713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По направленности выделяются внешнюю и внутреннюю социальную ответственность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4800" dirty="0" smtClean="0"/>
              <a:t>Внешняя </a:t>
            </a:r>
            <a:r>
              <a:rPr lang="ru-RU" sz="4800" dirty="0"/>
              <a:t>социальная ответственность направлена на внешнюю среду организации. </a:t>
            </a:r>
          </a:p>
          <a:p>
            <a:pPr algn="just"/>
            <a:r>
              <a:rPr lang="ru-RU" sz="4800" dirty="0"/>
              <a:t>Внутренняя ответственность связана с персоналом организации.</a:t>
            </a:r>
          </a:p>
          <a:p>
            <a:pPr algn="just"/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310851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Под социальной корпоративной ответственностью А. </a:t>
            </a:r>
            <a:r>
              <a:rPr lang="ru-RU" b="1" dirty="0" err="1" smtClean="0"/>
              <a:t>Керолл</a:t>
            </a:r>
            <a:r>
              <a:rPr lang="ru-RU" b="1" dirty="0" smtClean="0"/>
              <a:t> понимает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800" dirty="0" smtClean="0"/>
              <a:t>соответствие </a:t>
            </a:r>
            <a:r>
              <a:rPr lang="ru-RU" sz="4800" dirty="0"/>
              <a:t>деятельности организации экономическим, правовым, этическими и дискреционным (филантропическим) ожиданиям, предъявляемым обществом организации в данный период </a:t>
            </a:r>
            <a:r>
              <a:rPr lang="ru-RU" sz="4800" dirty="0" smtClean="0"/>
              <a:t>времени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446359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Три периода в изменении общественного мнения о рекламе: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5835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эпоху </a:t>
            </a:r>
            <a:r>
              <a:rPr lang="ru-RU" dirty="0"/>
              <a:t>преувеличенных заявлений 1865-1900 гг., когда большинство людей придерживалось мнения « пусть покупатель будет бдителен», а в рекламе могло звучать практически любое заявление; </a:t>
            </a:r>
          </a:p>
          <a:p>
            <a:pPr algn="just"/>
            <a:r>
              <a:rPr lang="ru-RU" dirty="0" smtClean="0"/>
              <a:t>эпоху </a:t>
            </a:r>
            <a:r>
              <a:rPr lang="ru-RU" dirty="0"/>
              <a:t>общественного сознания 1900-1965 гг., когда общество стало осознавать опасность рекламы и много сделало для его правового регулирования; </a:t>
            </a:r>
          </a:p>
          <a:p>
            <a:pPr algn="just"/>
            <a:r>
              <a:rPr lang="ru-RU" dirty="0" smtClean="0"/>
              <a:t>эпоху </a:t>
            </a:r>
            <a:r>
              <a:rPr lang="ru-RU" dirty="0"/>
              <a:t>социальной ответственности, с 1965 г и по настоящее время, когда рекламодатели поняли, что кроме правдивости реклама должна соответствовать еще и стандартам социальной ответственности.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9724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Реклама должна быть безопасна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/>
              <a:t>для </a:t>
            </a:r>
            <a:r>
              <a:rPr lang="ru-RU" sz="4400" dirty="0"/>
              <a:t>восприятия любого члена общества, она не должна угрожать существованию позитивного правового порядка, должна быть достоверной, добросовестной, соблюдать законодательно закрепленные требования </a:t>
            </a:r>
            <a:r>
              <a:rPr lang="ru-RU" sz="4400" dirty="0" smtClean="0"/>
              <a:t>безопасности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829046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9640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i="1" dirty="0"/>
              <a:t>2. Профессиональная этика в сфере рекламы и PR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https://avatars.mds.yandex.net/get-zen_doc/3491078/pub_5efa781e6d5aa035c3211b2b_5efa7857604f024cdf432caf/scale_120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382" y="2328863"/>
            <a:ext cx="5597236" cy="384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8965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1" i="1" dirty="0"/>
              <a:t>2.1. Понятие и сущность профессиональной этики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826" y="1825624"/>
            <a:ext cx="5641676" cy="490297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dirty="0" smtClean="0"/>
              <a:t>Аристотель </a:t>
            </a:r>
            <a:r>
              <a:rPr lang="ru-RU" sz="3600" dirty="0"/>
              <a:t>в своих трудах под термином «этика» (от греч. «</a:t>
            </a:r>
            <a:r>
              <a:rPr lang="ru-RU" sz="3600" dirty="0" err="1"/>
              <a:t>этос</a:t>
            </a:r>
            <a:r>
              <a:rPr lang="ru-RU" sz="3600" dirty="0"/>
              <a:t>» — обычаи, нравы) понимал дисциплину, призванную изучать, что есть благо, и каковы добродетели, ведущие к его </a:t>
            </a:r>
            <a:r>
              <a:rPr lang="ru-RU" sz="3600" dirty="0" smtClean="0"/>
              <a:t>обретению</a:t>
            </a:r>
            <a:endParaRPr lang="ru-RU" sz="3600" dirty="0"/>
          </a:p>
        </p:txBody>
      </p:sp>
      <p:pic>
        <p:nvPicPr>
          <p:cNvPr id="3074" name="Picture 2" descr="https://interesnyefakty.org/wp-content/uploads/aristot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603" y="1606700"/>
            <a:ext cx="4399472" cy="4789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42204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510</Words>
  <Application>Microsoft Office PowerPoint</Application>
  <PresentationFormat>Широкоэкранный</PresentationFormat>
  <Paragraphs>36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  ТЕМА ЛЕКЦИИ 4. СОЦИАЛЬНАЯ ОТВЕТСТВЕННОСТЬ СПЕЦИАЛИСТА В СФЕРЕ РЕКЛАМЫ И СВЯЗЕЙ С ОБЩЕСТВЕННОСТЬЮ. ПРОФЕССИОНАЛЬНАЯ ЭТИКА   </vt:lpstr>
      <vt:lpstr>1.  Социальная корпоративная ответственность в сфере рекламы  </vt:lpstr>
      <vt:lpstr>Под социальной корпоративной ответственностью </vt:lpstr>
      <vt:lpstr>По направленности выделяются внешнюю и внутреннюю социальную ответственность </vt:lpstr>
      <vt:lpstr>Под социальной корпоративной ответственностью А. Керолл понимает </vt:lpstr>
      <vt:lpstr>Три периода в изменении общественного мнения о рекламе:  </vt:lpstr>
      <vt:lpstr>Реклама должна быть безопасна </vt:lpstr>
      <vt:lpstr>2. Профессиональная этика в сфере рекламы и PR </vt:lpstr>
      <vt:lpstr>2.1. Понятие и сущность профессиональной этики  </vt:lpstr>
      <vt:lpstr>В словаре русского языка под ред. С. И. Ожегова </vt:lpstr>
      <vt:lpstr>Этические нормы</vt:lpstr>
      <vt:lpstr>Профессиональная этика </vt:lpstr>
      <vt:lpstr>2.2. Особенности профессиональной этики в сфере рекламы и PR </vt:lpstr>
      <vt:lpstr>Афинский кодекс PR (ИПРА)  </vt:lpstr>
      <vt:lpstr>Лиссабонский кодекс PR  </vt:lpstr>
      <vt:lpstr>«Декларация профессиональных и этических принципов в области связей с общественностью»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ТЕМА ЛЕКЦИИ 4. СОЦИАЛЬНАЯ ОТВЕТСТВЕННОСТЬ СПЕЦИАЛИСТА В СФЕРЕ РЕКЛАМЫ И СВЯЗЕЙ С ОБЩЕСТВЕННОСТЬЮ. ПРОФЕССИОНАЛЬНАЯ ЭТИКА   </dc:title>
  <dc:creator>ИгорьНаташа</dc:creator>
  <cp:lastModifiedBy>ИгорьНаташа</cp:lastModifiedBy>
  <cp:revision>14</cp:revision>
  <dcterms:created xsi:type="dcterms:W3CDTF">2020-08-20T17:04:16Z</dcterms:created>
  <dcterms:modified xsi:type="dcterms:W3CDTF">2020-08-24T03:18:51Z</dcterms:modified>
</cp:coreProperties>
</file>